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Black" panose="020B0A04020102020204" pitchFamily="34" charset="0"/>
      <p:regular r:id="rId31"/>
      <p:bold r:id="rId32"/>
    </p:embeddedFont>
    <p:embeddedFont>
      <p:font typeface="Corben" panose="020B0604020202020204" charset="0"/>
      <p:bold r:id="rId33"/>
    </p:embeddedFont>
    <p:embeddedFont>
      <p:font typeface="Nunito" panose="020B0604020202020204" charset="0"/>
      <p:bold r:id="rId34"/>
      <p:boldItalic r:id="rId35"/>
    </p:embeddedFont>
    <p:embeddedFont>
      <p:font typeface="Caveat" panose="020B0604020202020204" charset="0"/>
      <p:regular r:id="rId36"/>
      <p:bold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2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11" name="Google Shape;11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0" y="-10270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ctrTitle"/>
          </p:nvPr>
        </p:nvSpPr>
        <p:spPr>
          <a:xfrm>
            <a:off x="2941500" y="306750"/>
            <a:ext cx="61404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6000" b="1">
                <a:latin typeface="Caveat"/>
                <a:ea typeface="Caveat"/>
                <a:cs typeface="Caveat"/>
                <a:sym typeface="Caveat"/>
              </a:rPr>
              <a:t>FINALLY! </a:t>
            </a:r>
            <a:endParaRPr sz="600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6000">
                <a:latin typeface="Caveat"/>
                <a:ea typeface="Caveat"/>
                <a:cs typeface="Caveat"/>
                <a:sym typeface="Caveat"/>
              </a:rPr>
              <a:t>Running Records for 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6000">
                <a:latin typeface="Caveat"/>
                <a:ea typeface="Caveat"/>
                <a:cs typeface="Caveat"/>
                <a:sym typeface="Caveat"/>
              </a:rPr>
              <a:t>Math Interventions</a:t>
            </a:r>
            <a:endParaRPr sz="6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1735150" y="3635575"/>
            <a:ext cx="8626200" cy="3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endParaRPr sz="30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3000" b="1">
                <a:solidFill>
                  <a:schemeClr val="lt1"/>
                </a:solidFill>
              </a:rPr>
              <a:t>Beatrice Holmes  &amp; SeTia Freeman</a:t>
            </a:r>
            <a:endParaRPr sz="30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endParaRPr sz="30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3000" b="1">
                <a:solidFill>
                  <a:schemeClr val="lt1"/>
                </a:solidFill>
              </a:rPr>
              <a:t>@bea_holmes1                    @FreesEdWorld</a:t>
            </a:r>
            <a:endParaRPr sz="30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endParaRPr sz="30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988"/>
              </a:spcBef>
              <a:spcAft>
                <a:spcPts val="0"/>
              </a:spcAft>
              <a:buSzPts val="1554"/>
              <a:buNone/>
            </a:pPr>
            <a:r>
              <a:rPr lang="en-US" sz="3000" b="1">
                <a:solidFill>
                  <a:schemeClr val="lt1"/>
                </a:solidFill>
              </a:rPr>
              <a:t>October 17, 2019</a:t>
            </a:r>
            <a:endParaRPr sz="3000" b="1"/>
          </a:p>
          <a:p>
            <a:pPr marL="0" lvl="0" indent="0" algn="ctr" rtl="0">
              <a:lnSpc>
                <a:spcPct val="80000"/>
              </a:lnSpc>
              <a:spcBef>
                <a:spcPts val="988"/>
              </a:spcBef>
              <a:spcAft>
                <a:spcPts val="0"/>
              </a:spcAft>
              <a:buSzPts val="1554"/>
              <a:buNone/>
            </a:pPr>
            <a:endParaRPr/>
          </a:p>
          <a:p>
            <a:pPr marL="0" lvl="0" indent="0" algn="ctr" rtl="0">
              <a:lnSpc>
                <a:spcPct val="80000"/>
              </a:lnSpc>
              <a:spcBef>
                <a:spcPts val="988"/>
              </a:spcBef>
              <a:spcAft>
                <a:spcPts val="0"/>
              </a:spcAft>
              <a:buSzPts val="1554"/>
              <a:buNone/>
            </a:pPr>
            <a:endParaRPr sz="1942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988"/>
              </a:spcBef>
              <a:spcAft>
                <a:spcPts val="0"/>
              </a:spcAft>
              <a:buSzPts val="1554"/>
              <a:buNone/>
            </a:pPr>
            <a:r>
              <a:rPr lang="en-US" sz="1942">
                <a:solidFill>
                  <a:schemeClr val="lt1"/>
                </a:solidFill>
              </a:rPr>
              <a:t>    </a:t>
            </a:r>
            <a:endParaRPr/>
          </a:p>
        </p:txBody>
      </p:sp>
      <p:grpSp>
        <p:nvGrpSpPr>
          <p:cNvPr id="146" name="Google Shape;146;p19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147" name="Google Shape;147;p1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1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1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1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1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52" name="Google Shape;152;p19" descr="http://i.huffpost.com/gen/1996996/images/o-GIRL-MATH-faceboo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5" y="159413"/>
            <a:ext cx="3218460" cy="29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9013" y="95600"/>
            <a:ext cx="3218450" cy="30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5803" y="4709700"/>
            <a:ext cx="690525" cy="6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/>
        </p:nvSpPr>
        <p:spPr>
          <a:xfrm>
            <a:off x="2092779" y="5195202"/>
            <a:ext cx="782890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with the end in mind!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end-of-year expectations?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7658" y="195943"/>
            <a:ext cx="7621185" cy="474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884" y="222069"/>
            <a:ext cx="5673407" cy="6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0174" y="222069"/>
            <a:ext cx="5733083" cy="438975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 txBox="1"/>
          <p:nvPr/>
        </p:nvSpPr>
        <p:spPr>
          <a:xfrm rot="-345710">
            <a:off x="6426742" y="5273148"/>
            <a:ext cx="5753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GloSS: Global Strategy Stage</a:t>
            </a:r>
            <a:endParaRPr sz="2800">
              <a:solidFill>
                <a:schemeClr val="lt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25" y="403199"/>
            <a:ext cx="5253273" cy="580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6843" y="403199"/>
            <a:ext cx="5217659" cy="593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174948"/>
            <a:ext cx="4815703" cy="652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5385" y="267129"/>
            <a:ext cx="5441397" cy="434893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 txBox="1"/>
          <p:nvPr/>
        </p:nvSpPr>
        <p:spPr>
          <a:xfrm rot="-500015">
            <a:off x="5848194" y="4815136"/>
            <a:ext cx="64727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IKAN: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Individual Knowledge Assessment of Number</a:t>
            </a:r>
            <a:endParaRPr sz="2400">
              <a:solidFill>
                <a:schemeClr val="lt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65" y="0"/>
            <a:ext cx="6677025" cy="49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8476" y="2101622"/>
            <a:ext cx="6086475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3281" y="522515"/>
            <a:ext cx="8446109" cy="572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59" y="481417"/>
            <a:ext cx="4253967" cy="310269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/>
          <p:nvPr/>
        </p:nvSpPr>
        <p:spPr>
          <a:xfrm>
            <a:off x="2374171" y="224025"/>
            <a:ext cx="778934" cy="45155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19893">
            <a:off x="4370951" y="366385"/>
            <a:ext cx="403019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971881">
            <a:off x="568066" y="121284"/>
            <a:ext cx="335191" cy="142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31173">
            <a:off x="791498" y="3388132"/>
            <a:ext cx="394726" cy="76128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/>
          <p:nvPr/>
        </p:nvSpPr>
        <p:spPr>
          <a:xfrm>
            <a:off x="15291" y="112085"/>
            <a:ext cx="2390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Baseline questions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2689240" y="80470"/>
            <a:ext cx="2251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Materials needed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4761416" y="296751"/>
            <a:ext cx="13614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Domains mastered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80392" y="3768773"/>
            <a:ext cx="9084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7721" y="3672087"/>
            <a:ext cx="4101002" cy="301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5145" y="195943"/>
            <a:ext cx="4113113" cy="308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1126" y="3423920"/>
            <a:ext cx="4628543" cy="343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981603">
            <a:off x="7380863" y="5256746"/>
            <a:ext cx="682811" cy="86570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4"/>
          <p:cNvSpPr txBox="1"/>
          <p:nvPr/>
        </p:nvSpPr>
        <p:spPr>
          <a:xfrm>
            <a:off x="6041889" y="5612480"/>
            <a:ext cx="136917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stage  or cumulative data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34"/>
          <p:cNvSpPr/>
          <p:nvPr/>
        </p:nvSpPr>
        <p:spPr>
          <a:xfrm>
            <a:off x="5389786" y="1836819"/>
            <a:ext cx="1630717" cy="3918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4940584" y="2138914"/>
            <a:ext cx="11822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points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64" y="934853"/>
            <a:ext cx="5558509" cy="509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2248" y="1636889"/>
            <a:ext cx="6059764" cy="509985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5"/>
          <p:cNvSpPr txBox="1"/>
          <p:nvPr/>
        </p:nvSpPr>
        <p:spPr>
          <a:xfrm>
            <a:off x="3665764" y="226967"/>
            <a:ext cx="64808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Strategic Lesson Plan </a:t>
            </a:r>
            <a:endParaRPr sz="4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/>
        </p:nvSpPr>
        <p:spPr>
          <a:xfrm>
            <a:off x="2916099" y="311470"/>
            <a:ext cx="82918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Analyze Your Data for Next Steps</a:t>
            </a:r>
            <a:endParaRPr sz="3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7515"/>
            <a:ext cx="6283009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5151" y="2322361"/>
            <a:ext cx="5381625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/>
          <p:nvPr/>
        </p:nvSpPr>
        <p:spPr>
          <a:xfrm>
            <a:off x="1441482" y="359486"/>
            <a:ext cx="400929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Ms. Holmes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Resources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6219016" y="415352"/>
            <a:ext cx="494013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Numeracy Project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1660284" y="3783481"/>
            <a:ext cx="34864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 Masters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995" y="1424350"/>
            <a:ext cx="2252445" cy="208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9905" y="4396136"/>
            <a:ext cx="2389535" cy="221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9021" y="4396136"/>
            <a:ext cx="2313028" cy="2217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 txBox="1"/>
          <p:nvPr/>
        </p:nvSpPr>
        <p:spPr>
          <a:xfrm>
            <a:off x="7102045" y="3763134"/>
            <a:ext cx="34864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NZ Resource Guide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021" y="1424350"/>
            <a:ext cx="2272523" cy="203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7587" y="1157467"/>
            <a:ext cx="3478074" cy="51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65423">
            <a:off x="349526" y="1938751"/>
            <a:ext cx="609600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 rot="-1600933">
            <a:off x="2284014" y="3547981"/>
            <a:ext cx="45016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Who’s here today?</a:t>
            </a:r>
            <a:endParaRPr sz="3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38"/>
          <p:cNvSpPr txBox="1">
            <a:spLocks noGrp="1"/>
          </p:cNvSpPr>
          <p:nvPr>
            <p:ph type="ctrTitle"/>
          </p:nvPr>
        </p:nvSpPr>
        <p:spPr>
          <a:xfrm>
            <a:off x="3850400" y="4384450"/>
            <a:ext cx="40704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subTitle" idx="1"/>
          </p:nvPr>
        </p:nvSpPr>
        <p:spPr>
          <a:xfrm>
            <a:off x="264400" y="3786050"/>
            <a:ext cx="117660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36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Thank you for your participation! </a:t>
            </a:r>
            <a:endParaRPr sz="36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3600" b="1">
                <a:solidFill>
                  <a:schemeClr val="lt1"/>
                </a:solidFill>
              </a:rPr>
              <a:t>                 Can we have feedback, please!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3600" b="1">
                <a:solidFill>
                  <a:schemeClr val="lt1"/>
                </a:solidFill>
              </a:rPr>
              <a:t>@          Bea_holmes1              @freesedworld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3600" b="1">
                <a:solidFill>
                  <a:schemeClr val="lt1"/>
                </a:solidFill>
              </a:rPr>
              <a:t>C        Conference                                  Session    </a:t>
            </a:r>
            <a:endParaRPr sz="3600" b="1">
              <a:solidFill>
                <a:schemeClr val="lt1"/>
              </a:solidFill>
            </a:endParaRPr>
          </a:p>
        </p:txBody>
      </p:sp>
      <p:grpSp>
        <p:nvGrpSpPr>
          <p:cNvPr id="320" name="Google Shape;320;p38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321" name="Google Shape;321;p38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2" name="Google Shape;322;p38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" name="Google Shape;323;p38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38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" name="Google Shape;325;p38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26" name="Google Shape;3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1175" y="5160715"/>
            <a:ext cx="837847" cy="8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12"/>
            <a:ext cx="2829972" cy="365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9994" y="5625"/>
            <a:ext cx="2908831" cy="36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75" y="4733025"/>
            <a:ext cx="1450550" cy="1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79875" y="4733025"/>
            <a:ext cx="1450550" cy="162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03094" y="0"/>
            <a:ext cx="3521706" cy="365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2412" y="435928"/>
            <a:ext cx="9444445" cy="59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1554480" y="4088674"/>
            <a:ext cx="1071154" cy="5094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2847703" y="3056709"/>
            <a:ext cx="914400" cy="4441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1"/>
              <a:t>LET’S WORK TOGETHER!</a:t>
            </a:r>
            <a:endParaRPr sz="3600" b="1"/>
          </a:p>
        </p:txBody>
      </p:sp>
      <p:pic>
        <p:nvPicPr>
          <p:cNvPr id="174" name="Google Shape;174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32918" y="466045"/>
            <a:ext cx="4205277" cy="204441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>
            <a:spLocks noGrp="1"/>
          </p:cNvSpPr>
          <p:nvPr>
            <p:ph type="body" idx="2"/>
          </p:nvPr>
        </p:nvSpPr>
        <p:spPr>
          <a:xfrm>
            <a:off x="6197000" y="2736500"/>
            <a:ext cx="5784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3600" b="1">
                <a:solidFill>
                  <a:schemeClr val="lt1"/>
                </a:solidFill>
              </a:rPr>
              <a:t>Ask a neighbor: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3000" b="1">
                <a:solidFill>
                  <a:schemeClr val="lt1"/>
                </a:solidFill>
              </a:rPr>
              <a:t>What are your top 3 needs to have effective math interventions? </a:t>
            </a:r>
            <a:endParaRPr sz="3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>
                <a:solidFill>
                  <a:schemeClr val="lt1"/>
                </a:solidFill>
              </a:rPr>
              <a:t>Make a list using a marker and a sticky note.            </a:t>
            </a:r>
            <a:endParaRPr sz="2800" b="1">
              <a:solidFill>
                <a:schemeClr val="dk1"/>
              </a:solidFill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35" y="466045"/>
            <a:ext cx="5110379" cy="551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912" y="381000"/>
            <a:ext cx="9782175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/>
          <p:nvPr/>
        </p:nvSpPr>
        <p:spPr>
          <a:xfrm rot="7091303">
            <a:off x="5664523" y="2517638"/>
            <a:ext cx="1421232" cy="7053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2081349" y="255453"/>
            <a:ext cx="85387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GEORGIA NUMERACY PROJECT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31" y="901784"/>
            <a:ext cx="3938996" cy="492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4542" y="925101"/>
            <a:ext cx="3459072" cy="490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229" y="901473"/>
            <a:ext cx="4228147" cy="4924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2629989" y="150950"/>
            <a:ext cx="85387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GEORGIA NUMERACY PROJECT</a:t>
            </a:r>
            <a:endParaRPr sz="1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5108" y="888721"/>
            <a:ext cx="8804365" cy="548321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/>
          <p:nvPr/>
        </p:nvSpPr>
        <p:spPr>
          <a:xfrm>
            <a:off x="4219303" y="3853543"/>
            <a:ext cx="679268" cy="5225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6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203" name="Google Shape;203;p26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26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5" name="Google Shape;205;p26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26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26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8" name="Google Shape;208;p26"/>
          <p:cNvGrpSpPr/>
          <p:nvPr/>
        </p:nvGrpSpPr>
        <p:grpSpPr>
          <a:xfrm>
            <a:off x="6499654" y="768697"/>
            <a:ext cx="4462724" cy="4855412"/>
            <a:chOff x="0" y="2966"/>
            <a:chExt cx="4462724" cy="4855412"/>
          </a:xfrm>
        </p:grpSpPr>
        <p:sp>
          <p:nvSpPr>
            <p:cNvPr id="209" name="Google Shape;209;p26"/>
            <p:cNvSpPr/>
            <p:nvPr/>
          </p:nvSpPr>
          <p:spPr>
            <a:xfrm>
              <a:off x="0" y="2966"/>
              <a:ext cx="4462724" cy="1345222"/>
            </a:xfrm>
            <a:prstGeom prst="roundRect">
              <a:avLst>
                <a:gd name="adj" fmla="val 10000"/>
              </a:avLst>
            </a:prstGeom>
            <a:solidFill>
              <a:srgbClr val="116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406929" y="305641"/>
              <a:ext cx="740595" cy="7398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1496047" y="2966"/>
              <a:ext cx="2884329" cy="138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 txBox="1"/>
            <p:nvPr/>
          </p:nvSpPr>
          <p:spPr>
            <a:xfrm>
              <a:off x="1496047" y="2966"/>
              <a:ext cx="2884329" cy="138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800" tIns="146800" rIns="146800" bIns="1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Identify students who are “Cause for Concern”                     or “At Risk”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0" y="1737042"/>
              <a:ext cx="4462724" cy="1345222"/>
            </a:xfrm>
            <a:prstGeom prst="roundRect">
              <a:avLst>
                <a:gd name="adj" fmla="val 10000"/>
              </a:avLst>
            </a:prstGeom>
            <a:solidFill>
              <a:srgbClr val="116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406929" y="2039717"/>
              <a:ext cx="740595" cy="7398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496047" y="1737042"/>
              <a:ext cx="2884329" cy="138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 txBox="1"/>
            <p:nvPr/>
          </p:nvSpPr>
          <p:spPr>
            <a:xfrm>
              <a:off x="1496047" y="1737042"/>
              <a:ext cx="2884329" cy="138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800" tIns="146800" rIns="146800" bIns="1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Provide targeted intervention support via small/individual support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0" y="3471118"/>
              <a:ext cx="4462724" cy="1345222"/>
            </a:xfrm>
            <a:prstGeom prst="roundRect">
              <a:avLst>
                <a:gd name="adj" fmla="val 10000"/>
              </a:avLst>
            </a:prstGeom>
            <a:solidFill>
              <a:srgbClr val="116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406929" y="3773793"/>
              <a:ext cx="740595" cy="7398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1496047" y="3471118"/>
              <a:ext cx="2884329" cy="138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 txBox="1"/>
            <p:nvPr/>
          </p:nvSpPr>
          <p:spPr>
            <a:xfrm>
              <a:off x="1496047" y="3471118"/>
              <a:ext cx="2884329" cy="138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800" tIns="146800" rIns="146800" bIns="1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Analyze individual student performance to determine next steps</a:t>
              </a:r>
              <a:endParaRPr sz="1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1" name="Google Shape;221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50984" y="460891"/>
            <a:ext cx="5392615" cy="559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591" y="378734"/>
            <a:ext cx="4433887" cy="566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/>
          <p:nvPr/>
        </p:nvSpPr>
        <p:spPr>
          <a:xfrm>
            <a:off x="6493538" y="480670"/>
            <a:ext cx="4713724" cy="1500530"/>
          </a:xfrm>
          <a:prstGeom prst="roundRect">
            <a:avLst>
              <a:gd name="adj" fmla="val 10000"/>
            </a:avLst>
          </a:prstGeom>
          <a:solidFill>
            <a:srgbClr val="1161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Progress Monitoring Tools to</a:t>
            </a: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students who are “Cause for Concern”  or “At Risk”</a:t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6493538" y="2265883"/>
            <a:ext cx="4713724" cy="1356548"/>
          </a:xfrm>
          <a:prstGeom prst="roundRect">
            <a:avLst>
              <a:gd name="adj" fmla="val 10000"/>
            </a:avLst>
          </a:prstGeom>
          <a:solidFill>
            <a:srgbClr val="1161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Strategic lessons to: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targeted intervention support via small/individual support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6493538" y="3896563"/>
            <a:ext cx="4713724" cy="1542945"/>
          </a:xfrm>
          <a:prstGeom prst="roundRect">
            <a:avLst>
              <a:gd name="adj" fmla="val 10000"/>
            </a:avLst>
          </a:prstGeom>
          <a:solidFill>
            <a:srgbClr val="1161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Collection Tools to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Analyze individual student performance to determine next steps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57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Century Gothic</vt:lpstr>
      <vt:lpstr>Calibri</vt:lpstr>
      <vt:lpstr>Arial Black</vt:lpstr>
      <vt:lpstr>Noto Sans Symbols</vt:lpstr>
      <vt:lpstr>Arial</vt:lpstr>
      <vt:lpstr>Corben</vt:lpstr>
      <vt:lpstr>Nunito</vt:lpstr>
      <vt:lpstr>Caveat</vt:lpstr>
      <vt:lpstr>Cambria</vt:lpstr>
      <vt:lpstr>Slice</vt:lpstr>
      <vt:lpstr>FINALLY!  Running Records for  Math Interventions</vt:lpstr>
      <vt:lpstr>PowerPoint Presentation</vt:lpstr>
      <vt:lpstr>PowerPoint Presentation</vt:lpstr>
      <vt:lpstr>LET’S WORK TOGETHER!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FINALLY!  Running Records for  Math Interventions</dc:title>
  <dc:creator>Holmes, Beatrice</dc:creator>
  <cp:lastModifiedBy>Holmes, Beatrice</cp:lastModifiedBy>
  <cp:revision>1</cp:revision>
  <dcterms:modified xsi:type="dcterms:W3CDTF">2019-10-20T23:55:47Z</dcterms:modified>
</cp:coreProperties>
</file>